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58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095C"/>
    <a:srgbClr val="D02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D2A918-960E-4F09-8287-33ED262404FA}" v="10" dt="2022-03-08T13:04:39.4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660CE-067F-49E9-A835-4CD8E5932B61}" type="datetimeFigureOut">
              <a:rPr lang="es-MX" smtClean="0"/>
              <a:t>07/02/2024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B11A2-315B-45E6-9247-864C4C7444D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8378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4B11A2-315B-45E6-9247-864C4C7444D3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132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E378B0-BC70-864E-93F7-CBA55DCF7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F2095C"/>
                </a:solidFill>
                <a:latin typeface="Montserrat" panose="00000500000000000000" pitchFamily="2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11A645-B790-3141-98CA-DA5C1A466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4706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DF4DAF-6E4B-E046-8DC2-584D7FB6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8031D7B-662C-B949-AABE-558362B76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7E35BE-E957-D148-B04C-6C652ACFED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748D55-3C45-B443-9334-854E7E05E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37F996-9DBF-FC41-AA58-B34A980F6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4079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9C8393B-F133-BF43-B48D-63A2841CF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13176D-F0EC-7D41-A2E4-822057884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D7459C-09A8-D94F-A2CD-87110089B4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76B8A5-5142-6243-A570-359BCF92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BDEB7E-188F-844B-9185-612D344F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57760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B8E3A-EA85-714B-947A-47FB5D28F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4393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095C"/>
                </a:solidFill>
                <a:latin typeface="Montserrat" panose="00000500000000000000" pitchFamily="2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909473-59C7-0E41-85AB-CB73B175E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 panose="00000500000000000000" pitchFamily="2" charset="0"/>
              </a:defRPr>
            </a:lvl1pPr>
            <a:lvl2pPr>
              <a:defRPr>
                <a:latin typeface="Montserrat" panose="00000500000000000000" pitchFamily="2" charset="0"/>
              </a:defRPr>
            </a:lvl2pPr>
            <a:lvl3pPr>
              <a:defRPr>
                <a:latin typeface="Montserrat" panose="00000500000000000000" pitchFamily="2" charset="0"/>
              </a:defRPr>
            </a:lvl3pPr>
            <a:lvl4pPr>
              <a:defRPr>
                <a:latin typeface="Montserrat" panose="00000500000000000000" pitchFamily="2" charset="0"/>
              </a:defRPr>
            </a:lvl4pPr>
            <a:lvl5pPr>
              <a:defRPr>
                <a:latin typeface="Montserrat" panose="00000500000000000000" pitchFamily="2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52229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70F629-2925-4741-A4B4-430EE0239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F2095C"/>
                </a:solidFill>
                <a:latin typeface="Montserrat" panose="00000500000000000000" pitchFamily="2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6E5D54-90FA-094B-89F3-09D083E0C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BFB086-B02E-F449-86AB-E355DF5735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A8E6AE-45FE-0F45-8AE1-8A1E2A0DA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78C3FC-F65B-4442-9B52-6CF920BB2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473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ED2BB4-072A-414D-8697-FDEE4F669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9979F-210C-384B-AFFB-998373602E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D74E719-0B16-994F-B1EA-6597E186A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80E2D7-B6E5-184D-BD9D-DE40AC8CD9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6785D6C-312A-DF4C-A46A-0B132CA6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9A6433-83F9-6D4A-A612-A6614613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9083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D0C66-814C-934C-A7DE-5AC40AF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803B72F-EC55-C845-A176-3D575F2F2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AE67B7-94D4-DF4C-8FE4-E40F05EC3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1886CB-7E7E-A240-AA5B-322C746C33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C43E715-732B-A04B-930A-D5BAE11394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F75331D-5377-3A48-A446-FCDA1832DE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9D5B1D8-F3B4-C24C-A68D-F97DB45F1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E8C063E-8325-074A-9A04-2C3F5A35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9816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1EB94-1DD5-1245-9C7E-6A126FE1F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79B6EC3-64B8-0F47-8872-D4F8143855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00D4DF9-1BB5-BE49-9BB4-EE975F771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1E41521-38FC-B241-BA8E-77F1FBC2C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072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DA6846F-5E04-9F41-B9D1-95FFBA3EC8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F900753-70FA-C045-A61C-BCFCFFAB4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0B3EE33-EA7C-2A48-94EE-DBB93685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00954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EBE160-299C-0045-BB97-8FD7AB4A5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EB8A54-CF30-E841-87DF-A4DA622FA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D7119D4-344A-844A-9302-BF54F86C3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07F0C6-8CC3-1346-A756-E5AFF1D87A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194847-BE24-264D-BEBE-0E23326B8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198AC4-1B8C-6B4D-864D-357894D7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43119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FCDBFB-8D4D-5A42-8B86-E75DCD53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6ECE15-7FB1-9845-BD13-216A724A35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66A38A4-AF2D-9D4F-838A-A947D394F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34A119C-680C-964E-A4A7-2E91FBF9BB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2FE640-A1E4-7C4B-ADEA-B860F5262247}" type="datetimeFigureOut">
              <a:rPr lang="es-CO" smtClean="0"/>
              <a:t>7/02/2024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7E7F14-A023-9D44-BD79-9BE4357D6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B11EC57-DFFC-0648-A2C7-08D5F666F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F0C504-E3F1-7649-B009-DCE918598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9096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27725E2D-F1A0-B642-A808-D195932D1BA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02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master.io/es/blog" TargetMode="External"/><Relationship Id="rId2" Type="http://schemas.openxmlformats.org/officeDocument/2006/relationships/hyperlink" Target="https://canalinnova.com/que-es-el-metodo-de-cascada-o-waterfall-y-cuando-usarla-definicion-origen-objetivo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Pantalla de video juego&#10;&#10;Descripción generada automáticamente con confianza media">
            <a:extLst>
              <a:ext uri="{FF2B5EF4-FFF2-40B4-BE49-F238E27FC236}">
                <a16:creationId xmlns:a16="http://schemas.microsoft.com/office/drawing/2014/main" id="{A6700B58-08FE-DF4B-BA2F-6260DF5D8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26F451F-51C5-664F-B275-1F65327F4EC5}"/>
              </a:ext>
            </a:extLst>
          </p:cNvPr>
          <p:cNvSpPr txBox="1"/>
          <p:nvPr/>
        </p:nvSpPr>
        <p:spPr>
          <a:xfrm>
            <a:off x="315311" y="4603531"/>
            <a:ext cx="10176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 dirty="0">
                <a:solidFill>
                  <a:schemeClr val="bg1"/>
                </a:solidFill>
                <a:latin typeface="Montserrat ExtraBold" pitchFamily="2" charset="77"/>
              </a:rPr>
              <a:t>Gestión de Citas Médicas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919E988-4A48-CA49-8C84-303D15A1667B}"/>
              </a:ext>
            </a:extLst>
          </p:cNvPr>
          <p:cNvSpPr txBox="1"/>
          <p:nvPr/>
        </p:nvSpPr>
        <p:spPr>
          <a:xfrm>
            <a:off x="315309" y="5730765"/>
            <a:ext cx="5973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bg1"/>
                </a:solidFill>
                <a:latin typeface="Montserrat Medium" pitchFamily="2" charset="77"/>
              </a:rPr>
              <a:t>Samuel Arango Diaz</a:t>
            </a:r>
          </a:p>
          <a:p>
            <a:r>
              <a:rPr lang="es-CO" sz="2400" dirty="0">
                <a:solidFill>
                  <a:schemeClr val="bg1"/>
                </a:solidFill>
                <a:latin typeface="Montserrat Medium" pitchFamily="2" charset="77"/>
              </a:rPr>
              <a:t>Flórez Julio Jeison Steven</a:t>
            </a:r>
          </a:p>
          <a:p>
            <a:endParaRPr lang="es-CO" sz="2400" dirty="0">
              <a:solidFill>
                <a:schemeClr val="bg1"/>
              </a:solidFill>
              <a:latin typeface="Montserrat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95287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D9DA95A-18A3-D140-9AF1-D453F5BC9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4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5F1474A-8807-B598-2A72-CE30882CF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373" y="621178"/>
            <a:ext cx="7886700" cy="1325563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s-MX" sz="7200" dirty="0">
                <a:solidFill>
                  <a:schemeClr val="tx1"/>
                </a:solidFill>
                <a:latin typeface="Aldhabi" panose="020F0502020204030204" pitchFamily="2" charset="-78"/>
                <a:cs typeface="Aldhabi" panose="020F0502020204030204" pitchFamily="2" charset="-78"/>
              </a:rPr>
              <a:t>Índice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9E670C92-87E4-1CF9-4EC3-9A32CAEDD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373" y="2333055"/>
            <a:ext cx="78867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Situación Problema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Pregunta Problema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Objetivo General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Objetivos Específicos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Metodología</a:t>
            </a:r>
          </a:p>
        </p:txBody>
      </p:sp>
    </p:spTree>
    <p:extLst>
      <p:ext uri="{BB962C8B-B14F-4D97-AF65-F5344CB8AC3E}">
        <p14:creationId xmlns:p14="http://schemas.microsoft.com/office/powerpoint/2010/main" val="292402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8095DF42-7FF8-441A-0E53-9719767E5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89716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Situación Problema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A1EDCC8-0143-685E-A57F-B63CB97CE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915279"/>
            <a:ext cx="9677400" cy="3667374"/>
          </a:xfrm>
        </p:spPr>
        <p:txBody>
          <a:bodyPr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La gestión de citas. Desea sistematizar un proceso de atención telefónica para reserva y atención de citas médicas en Bucaramanga y el aérea metropolitana. Siendo una sede de un centro de salud que ha conseguido fondos para sistematizar la atención. El sistema debe estar en capacidad de gestionar las colas de espera y exámenes de distintas especialidades y el proceso de autorización de órdenes para exámenes dentro de las mismas especialidades disponibles.</a:t>
            </a:r>
          </a:p>
          <a:p>
            <a:pPr algn="just"/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72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5B2F0B47-7E2D-02FA-E226-5F75BD62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676735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¿Pregunta Problema?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9DE2DF41-222E-4A1C-46DF-06DC4CA9B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223928"/>
            <a:ext cx="8913395" cy="3294555"/>
          </a:xfrm>
        </p:spPr>
        <p:txBody>
          <a:bodyPr/>
          <a:lstStyle/>
          <a:p>
            <a:pPr algn="just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¿Cómo puede implementarse un sistema eficiente de gestión de citas de forma rápida y ordenada, en el área metropolitana de Bucaramanga, que permita optimizar el proceso de gestión de atención, registro, gestión de clientes, despacho de asistencias y entrega de exámenes?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80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6A450F0-FC96-2AFC-D143-DD9262B58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707065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Objetivo General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D73661FD-9A2D-59CD-656D-73869EAE9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032628"/>
            <a:ext cx="9442784" cy="3498588"/>
          </a:xfrm>
        </p:spPr>
        <p:txBody>
          <a:bodyPr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Desarrollar un sistema de gestión de citas para la sede de salud, utilizando la metodología Cascada, que automatice y optimice el proceso de toma de citas u exámenes médicos, registro de clientes, despacho de asignación de citas, con el fin de mejorar la eficiencia y la calidad del servicio ofrecido por dicha sede de salud de manera sostenible por medio de TI usando así el uso de computadoras y redes digitales para almacenar, transmitir y manipular datos.</a:t>
            </a:r>
          </a:p>
        </p:txBody>
      </p:sp>
    </p:spTree>
    <p:extLst>
      <p:ext uri="{BB962C8B-B14F-4D97-AF65-F5344CB8AC3E}">
        <p14:creationId xmlns:p14="http://schemas.microsoft.com/office/powerpoint/2010/main" val="2908294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02CE80F-27F9-9107-93D5-FEBB65AE3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444122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Objetivos Específicos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5F7AE029-F7FC-64BD-A16B-D535EC214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714580"/>
            <a:ext cx="9031705" cy="5143420"/>
          </a:xfrm>
        </p:spPr>
        <p:txBody>
          <a:bodyPr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Analizar los requisitos y funcionalidades necesarias para el sistema de gestión de citas en el centro de salud.</a:t>
            </a:r>
          </a:p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Priorizar y elaborar el Poduct Backlog con las funcionalidades a desarrollar, considerando las necesidades del centro de salud. (BackLog cambios de características existentes, correcciones y errores cambios de infraestructura)</a:t>
            </a:r>
          </a:p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Realizar la planificación del Sprint para determinar las funcionalidades a implementar en cada iteración.</a:t>
            </a:r>
          </a:p>
        </p:txBody>
      </p:sp>
    </p:spTree>
    <p:extLst>
      <p:ext uri="{BB962C8B-B14F-4D97-AF65-F5344CB8AC3E}">
        <p14:creationId xmlns:p14="http://schemas.microsoft.com/office/powerpoint/2010/main" val="392295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A7C22626-02FC-6EE6-6328-AACAB37DF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8990" y="1251284"/>
            <a:ext cx="9657348" cy="5143420"/>
          </a:xfrm>
        </p:spPr>
        <p:txBody>
          <a:bodyPr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Desarrollar y probar los incrementos del sistema en cada Sprint, siguiendo las prácticas ágiles y las buenas prácticas de desarrollo.</a:t>
            </a:r>
          </a:p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Garantizar la autenticación y trazabilidad de las acciones de los usuarios mediante la gestión de usuarios y contraseñas en el sistema.</a:t>
            </a:r>
          </a:p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Implementar una interfaz de </a:t>
            </a:r>
          </a:p>
          <a:p>
            <a:pPr marL="0" indent="0" algn="just">
              <a:buNone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 usuario intuitiva y adaptada a las pantallas del</a:t>
            </a:r>
          </a:p>
          <a:p>
            <a:pPr marL="0" indent="0" algn="just">
              <a:buNone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 Del centro de salud con su uso y accesibilidad.</a:t>
            </a:r>
          </a:p>
        </p:txBody>
      </p:sp>
    </p:spTree>
    <p:extLst>
      <p:ext uri="{BB962C8B-B14F-4D97-AF65-F5344CB8AC3E}">
        <p14:creationId xmlns:p14="http://schemas.microsoft.com/office/powerpoint/2010/main" val="3515476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7A60345-EE23-D5E8-A52E-65B54D634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991" y="257862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Marco de Trabajo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03E5944-B0D3-F439-6435-6629F6949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462" y="1357426"/>
            <a:ext cx="10697076" cy="4393118"/>
          </a:xfrm>
        </p:spPr>
        <p:txBody>
          <a:bodyPr/>
          <a:lstStyle/>
          <a:p>
            <a:pPr algn="just"/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Cascada es un marco de trabajo que se basa en la gestión de proyectos ampliamente utilizada en el desarrollo de software y otras áreas que requieren adaptabilidad, flexibilidad y entregas continuas de valor. Ya que permite finalizar una tarea y de esta forma solamente hasta que finalice iniciar otra. Para el proyecto de implementación del sistema de gestión asignación de citas médicas. Cascada es la elección ideal debido a las siguientes razones. </a:t>
            </a:r>
          </a:p>
          <a:p>
            <a:pPr algn="just"/>
            <a:r>
              <a:rPr lang="es-MX" b="1" i="1" dirty="0">
                <a:latin typeface="Arial" panose="020B0604020202020204" pitchFamily="34" charset="0"/>
                <a:cs typeface="Arial" panose="020B0604020202020204" pitchFamily="34" charset="0"/>
              </a:rPr>
              <a:t>Implementación: 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Formación del equipo, definición del producto Backlog, planificación del sprint inicial, sprints sucesivos, reuniones diarias, revisión del sprint y realimentación.</a:t>
            </a:r>
          </a:p>
          <a:p>
            <a:pPr algn="just"/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65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7124115D-025E-A0E6-966B-B82F2862B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879" y="1015716"/>
            <a:ext cx="7886700" cy="1325563"/>
          </a:xfrm>
        </p:spPr>
        <p:txBody>
          <a:bodyPr anchor="ctr"/>
          <a:lstStyle/>
          <a:p>
            <a:r>
              <a:rPr lang="es-MX" b="1" dirty="0">
                <a:solidFill>
                  <a:schemeClr val="tx1"/>
                </a:solidFill>
                <a:latin typeface="Aptos Light" panose="020B0004020202020204" pitchFamily="34" charset="0"/>
                <a:cs typeface="Arial" panose="020B0604020202020204" pitchFamily="34" charset="0"/>
              </a:rPr>
              <a:t>Referencias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33D942DC-65AF-8635-AEA3-796E3031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879" y="2303272"/>
            <a:ext cx="8865268" cy="4393118"/>
          </a:xfrm>
        </p:spPr>
        <p:txBody>
          <a:bodyPr/>
          <a:lstStyle/>
          <a:p>
            <a:pPr algn="just"/>
            <a:r>
              <a:rPr lang="es-E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Gantppro.</a:t>
            </a:r>
            <a:r>
              <a:rPr lang="es-ES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https://canalinnova.com/que-es-el-metodo-de-cascada-o-waterfall-y-cuando-usarla-definicion-origen-objetivos/</a:t>
            </a:r>
            <a:endParaRPr lang="es-E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s-E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E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AppMaster.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https://appmaster.io/es/blog</a:t>
            </a:r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ES" i="1" dirty="0">
                <a:effectLst/>
                <a:latin typeface="Times New Roman" panose="02020603050405020304" pitchFamily="18" charset="0"/>
              </a:rPr>
              <a:t>Atlassian</a:t>
            </a:r>
            <a:r>
              <a:rPr lang="es-ES" dirty="0">
                <a:effectLst/>
                <a:latin typeface="Times New Roman" panose="02020603050405020304" pitchFamily="18" charset="0"/>
              </a:rPr>
              <a:t>.</a:t>
            </a:r>
            <a:r>
              <a:rPr lang="es-ES" u="sng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https://www.atlassian.com/es/agile/scrum</a:t>
            </a:r>
            <a:endParaRPr lang="es-MX" u="sng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2036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521</Words>
  <Application>Microsoft Office PowerPoint</Application>
  <PresentationFormat>Panorámica</PresentationFormat>
  <Paragraphs>34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Aldhabi</vt:lpstr>
      <vt:lpstr>Aptos</vt:lpstr>
      <vt:lpstr>Aptos Light</vt:lpstr>
      <vt:lpstr>Arial</vt:lpstr>
      <vt:lpstr>Montserrat</vt:lpstr>
      <vt:lpstr>Montserrat ExtraBold</vt:lpstr>
      <vt:lpstr>Montserrat Medium</vt:lpstr>
      <vt:lpstr>Times New Roman</vt:lpstr>
      <vt:lpstr>Tema de Office</vt:lpstr>
      <vt:lpstr>Presentación de PowerPoint</vt:lpstr>
      <vt:lpstr>Índice</vt:lpstr>
      <vt:lpstr>Situación Problema</vt:lpstr>
      <vt:lpstr>¿Pregunta Problema?</vt:lpstr>
      <vt:lpstr>Objetivo General</vt:lpstr>
      <vt:lpstr>Objetivos Específicos</vt:lpstr>
      <vt:lpstr>Presentación de PowerPoint</vt:lpstr>
      <vt:lpstr>Marco de Trabajo</vt:lpstr>
      <vt:lpstr>Referencias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 Andres Mendez Merchan</dc:creator>
  <cp:lastModifiedBy>Samuel Arango Diaz</cp:lastModifiedBy>
  <cp:revision>3</cp:revision>
  <dcterms:created xsi:type="dcterms:W3CDTF">2022-01-13T19:44:52Z</dcterms:created>
  <dcterms:modified xsi:type="dcterms:W3CDTF">2024-02-07T14:30:23Z</dcterms:modified>
</cp:coreProperties>
</file>

<file path=docProps/thumbnail.jpeg>
</file>